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la présentation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« Citation notable »</a:t>
            </a:r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la présentation</a:t>
            </a:r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Texte de puce de diapositive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Sous-titre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Rubriques de l’ordre du jour</a:t>
            </a:r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pture d’écran 2023-03-03 à 17.51.37.png" descr="Capture d’écran 2023-03-03 à 17.51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39" y="1482746"/>
            <a:ext cx="21360605" cy="12003056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"/>
          <p:cNvSpPr/>
          <p:nvPr/>
        </p:nvSpPr>
        <p:spPr>
          <a:xfrm>
            <a:off x="7167785" y="7200875"/>
            <a:ext cx="3963302" cy="285258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NEWS FLASH!!!!"/>
          <p:cNvSpPr txBox="1"/>
          <p:nvPr/>
        </p:nvSpPr>
        <p:spPr>
          <a:xfrm>
            <a:off x="7298911" y="7347284"/>
            <a:ext cx="3701048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NEWS FLASH!!!!</a:t>
            </a:r>
          </a:p>
        </p:txBody>
      </p:sp>
      <p:sp>
        <p:nvSpPr>
          <p:cNvPr id="154" name="Regional AF’s…"/>
          <p:cNvSpPr txBox="1"/>
          <p:nvPr/>
        </p:nvSpPr>
        <p:spPr>
          <a:xfrm>
            <a:off x="7356771" y="8164176"/>
            <a:ext cx="3312034" cy="191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Regional AF’s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Immersion Week 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 Noumea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2/09/23 - 10/09/23</a:t>
            </a:r>
          </a:p>
        </p:txBody>
      </p:sp>
      <p:pic>
        <p:nvPicPr>
          <p:cNvPr id="155" name="Capture d’écran 2023-03-08 à 13.54.54.png" descr="Capture d’écran 2023-03-08 à 13.54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0" y="296322"/>
            <a:ext cx="5516715" cy="3606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Capture d’écran 2023-03-03 à 17.58.34.png" descr="Capture d’écran 2023-03-03 à 17.58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47" y="336500"/>
            <a:ext cx="22550010" cy="1259723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pécial « Regional AF’s » - 2nd - 10th September 2023"/>
          <p:cNvSpPr txBox="1"/>
          <p:nvPr/>
        </p:nvSpPr>
        <p:spPr>
          <a:xfrm>
            <a:off x="2816426" y="2700427"/>
            <a:ext cx="14353083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Spécial « Regional AF’s » - 2nd - 10th September 2023</a:t>
            </a:r>
          </a:p>
        </p:txBody>
      </p:sp>
      <p:sp>
        <p:nvSpPr>
          <p:cNvPr id="159" name="Rectangle"/>
          <p:cNvSpPr/>
          <p:nvPr/>
        </p:nvSpPr>
        <p:spPr>
          <a:xfrm>
            <a:off x="2443740" y="3577742"/>
            <a:ext cx="4139055" cy="67405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6785970" y="3471593"/>
            <a:ext cx="4139054" cy="69528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French Classes…"/>
          <p:cNvSpPr txBox="1"/>
          <p:nvPr/>
        </p:nvSpPr>
        <p:spPr>
          <a:xfrm>
            <a:off x="2805407" y="4069529"/>
            <a:ext cx="3777387" cy="575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 b="1">
                <a:latin typeface="+mn-lt"/>
                <a:ea typeface="+mn-ea"/>
                <a:cs typeface="+mn-cs"/>
                <a:sym typeface="Helvetica Neue"/>
              </a:defRPr>
            </a:pPr>
            <a:r>
              <a:t>French Classes</a:t>
            </a:r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15h teaching per week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2 levels :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- A2</a:t>
            </a:r>
          </a:p>
          <a:p>
            <a:pPr lvl="1" indent="4572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- B1/B2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3h class every morning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(Monday to Friday)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Small Groups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(5 students per class )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Interactive Content</a:t>
            </a:r>
          </a:p>
        </p:txBody>
      </p:sp>
      <p:sp>
        <p:nvSpPr>
          <p:cNvPr id="162" name="4 Excursions /…"/>
          <p:cNvSpPr txBox="1"/>
          <p:nvPr/>
        </p:nvSpPr>
        <p:spPr>
          <a:xfrm>
            <a:off x="6738812" y="3313879"/>
            <a:ext cx="4233368" cy="7268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300" b="1">
                <a:latin typeface="+mn-lt"/>
                <a:ea typeface="+mn-ea"/>
                <a:cs typeface="+mn-cs"/>
                <a:sym typeface="Helvetica Neue"/>
              </a:defRPr>
            </a:pPr>
            <a:r>
              <a:t>   </a:t>
            </a:r>
          </a:p>
          <a:p>
            <a:pPr>
              <a:defRPr sz="3300" b="1">
                <a:latin typeface="+mn-lt"/>
                <a:ea typeface="+mn-ea"/>
                <a:cs typeface="+mn-cs"/>
                <a:sym typeface="Helvetica Neue"/>
              </a:defRPr>
            </a:pPr>
            <a:r>
              <a:t>4 Excursions /</a:t>
            </a:r>
          </a:p>
          <a:p>
            <a:pPr>
              <a:defRPr sz="3300" b="1">
                <a:latin typeface="+mn-lt"/>
                <a:ea typeface="+mn-ea"/>
                <a:cs typeface="+mn-cs"/>
                <a:sym typeface="Helvetica Neue"/>
              </a:defRPr>
            </a:pPr>
            <a:r>
              <a:t> workshops  </a:t>
            </a:r>
          </a:p>
          <a:p>
            <a:pPr>
              <a:defRPr sz="2600" b="1">
                <a:latin typeface="+mn-lt"/>
                <a:ea typeface="+mn-ea"/>
                <a:cs typeface="+mn-cs"/>
                <a:sym typeface="Helvetica Neue"/>
              </a:defRPr>
            </a:pPr>
            <a:r>
              <a:t>included in </a:t>
            </a:r>
          </a:p>
          <a:p>
            <a:pPr>
              <a:defRPr sz="2600" b="1">
                <a:latin typeface="+mn-lt"/>
                <a:ea typeface="+mn-ea"/>
                <a:cs typeface="+mn-cs"/>
                <a:sym typeface="Helvetica Neue"/>
              </a:defRPr>
            </a:pPr>
            <a:r>
              <a:t>the package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Tjibaou Cultural Centre</a:t>
            </a:r>
          </a:p>
          <a:p>
            <a:pPr algn="l">
              <a:defRPr sz="1500"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penal colony</a:t>
            </a:r>
          </a:p>
          <a:p>
            <a:pPr algn="l">
              <a:defRPr sz="1200"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Maritime Museum (A2) </a:t>
            </a:r>
          </a:p>
          <a:p>
            <a:pPr lvl="1" indent="457200"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or Atelier théâtre (B1/B2)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Workshop « Wicker Work /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      Vannerie»</a:t>
            </a:r>
          </a:p>
        </p:txBody>
      </p:sp>
      <p:sp>
        <p:nvSpPr>
          <p:cNvPr id="163" name="Rectangle"/>
          <p:cNvSpPr/>
          <p:nvPr/>
        </p:nvSpPr>
        <p:spPr>
          <a:xfrm>
            <a:off x="15245939" y="3471593"/>
            <a:ext cx="3901443" cy="6952834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Rectangle"/>
          <p:cNvSpPr/>
          <p:nvPr/>
        </p:nvSpPr>
        <p:spPr>
          <a:xfrm>
            <a:off x="2750822" y="11537070"/>
            <a:ext cx="8362509" cy="1270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Rectangle"/>
          <p:cNvSpPr/>
          <p:nvPr/>
        </p:nvSpPr>
        <p:spPr>
          <a:xfrm>
            <a:off x="13399684" y="11537070"/>
            <a:ext cx="9750753" cy="1270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6" name="Note : Air Calin is doing a Special…"/>
          <p:cNvSpPr txBox="1"/>
          <p:nvPr/>
        </p:nvSpPr>
        <p:spPr>
          <a:xfrm>
            <a:off x="3306976" y="11426297"/>
            <a:ext cx="7250202" cy="176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Air Calin is doing a Special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Fare at that time: +/- AUD 600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Departure Brisbane</a:t>
            </a:r>
          </a:p>
        </p:txBody>
      </p:sp>
      <p:sp>
        <p:nvSpPr>
          <p:cNvPr id="167" name="Note : For hotel stays, only the room price…"/>
          <p:cNvSpPr txBox="1"/>
          <p:nvPr/>
        </p:nvSpPr>
        <p:spPr>
          <a:xfrm>
            <a:off x="13809545" y="11426297"/>
            <a:ext cx="8931034" cy="1764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For hotel stays, only the room price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is included in the package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(no meals, no transport)</a:t>
            </a:r>
          </a:p>
        </p:txBody>
      </p:sp>
      <p:sp>
        <p:nvSpPr>
          <p:cNvPr id="168" name="Visit of the Amédée…"/>
          <p:cNvSpPr txBox="1"/>
          <p:nvPr/>
        </p:nvSpPr>
        <p:spPr>
          <a:xfrm>
            <a:off x="15435228" y="5980879"/>
            <a:ext cx="3574695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Visit of the Amédée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Lighthouse (Full Day)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Parc of the Blue River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(Full Day )</a:t>
            </a:r>
          </a:p>
        </p:txBody>
      </p:sp>
      <p:sp>
        <p:nvSpPr>
          <p:cNvPr id="169" name="2 optional Full day…"/>
          <p:cNvSpPr txBox="1"/>
          <p:nvPr/>
        </p:nvSpPr>
        <p:spPr>
          <a:xfrm>
            <a:off x="15549619" y="3939554"/>
            <a:ext cx="3294077" cy="954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 b="1">
                <a:latin typeface="+mn-lt"/>
                <a:ea typeface="+mn-ea"/>
                <a:cs typeface="+mn-cs"/>
                <a:sym typeface="Helvetica Neue"/>
              </a:defRPr>
            </a:pPr>
            <a:r>
              <a:t>2 optional Full day </a:t>
            </a:r>
          </a:p>
          <a:p>
            <a:pPr>
              <a:defRPr sz="2800" b="1">
                <a:latin typeface="+mn-lt"/>
                <a:ea typeface="+mn-ea"/>
                <a:cs typeface="+mn-cs"/>
                <a:sym typeface="Helvetica Neue"/>
              </a:defRPr>
            </a:pPr>
            <a:r>
              <a:t>Excursions</a:t>
            </a:r>
          </a:p>
        </p:txBody>
      </p:sp>
      <p:sp>
        <p:nvSpPr>
          <p:cNvPr id="170" name="Rectangle"/>
          <p:cNvSpPr/>
          <p:nvPr/>
        </p:nvSpPr>
        <p:spPr>
          <a:xfrm>
            <a:off x="11244919" y="3487732"/>
            <a:ext cx="3728282" cy="674053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1" name="Accommodation…"/>
          <p:cNvSpPr txBox="1"/>
          <p:nvPr/>
        </p:nvSpPr>
        <p:spPr>
          <a:xfrm>
            <a:off x="11158339" y="4503117"/>
            <a:ext cx="3901441" cy="4283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300" b="1">
                <a:latin typeface="+mn-lt"/>
                <a:ea typeface="+mn-ea"/>
                <a:cs typeface="+mn-cs"/>
                <a:sym typeface="Helvetica Neue"/>
              </a:defRPr>
            </a:pPr>
            <a:r>
              <a:t>  Accommodation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Hotel : 2 hotels to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choose from depending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on your budget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Host Family (breakfast,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dinner &amp; transport </a:t>
            </a:r>
          </a:p>
          <a:p>
            <a:pPr algn="l">
              <a:defRPr b="1">
                <a:latin typeface="+mn-lt"/>
                <a:ea typeface="+mn-ea"/>
                <a:cs typeface="+mn-cs"/>
                <a:sym typeface="Helvetica Neue"/>
              </a:defRPr>
            </a:pPr>
            <a:r>
              <a:t>    included)</a:t>
            </a:r>
          </a:p>
        </p:txBody>
      </p:sp>
      <p:sp>
        <p:nvSpPr>
          <p:cNvPr id="172" name="For…"/>
          <p:cNvSpPr txBox="1"/>
          <p:nvPr/>
        </p:nvSpPr>
        <p:spPr>
          <a:xfrm>
            <a:off x="19420118" y="7103581"/>
            <a:ext cx="3848215" cy="3276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For </a:t>
            </a:r>
          </a:p>
          <a:p>
            <a:pPr>
              <a:defRPr sz="6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Adults</a:t>
            </a:r>
          </a:p>
          <a:p>
            <a:pPr>
              <a:defRPr sz="69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Students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Capture d’écran 2023-03-03 à 18.14.44.png" descr="Capture d’écran 2023-03-03 à 18.1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8" y="227201"/>
            <a:ext cx="23963355" cy="130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pecial Regional…"/>
          <p:cNvSpPr txBox="1"/>
          <p:nvPr/>
        </p:nvSpPr>
        <p:spPr>
          <a:xfrm>
            <a:off x="18331363" y="7750750"/>
            <a:ext cx="461416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Special Regional </a:t>
            </a:r>
          </a:p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AF Network</a:t>
            </a:r>
          </a:p>
        </p:txBody>
      </p:sp>
      <p:sp>
        <p:nvSpPr>
          <p:cNvPr id="176" name="Rectangle"/>
          <p:cNvSpPr/>
          <p:nvPr/>
        </p:nvSpPr>
        <p:spPr>
          <a:xfrm>
            <a:off x="240545" y="5498910"/>
            <a:ext cx="24001422" cy="7298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Classes"/>
          <p:cNvSpPr txBox="1"/>
          <p:nvPr/>
        </p:nvSpPr>
        <p:spPr>
          <a:xfrm>
            <a:off x="1254445" y="4506169"/>
            <a:ext cx="176740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Classes</a:t>
            </a:r>
          </a:p>
        </p:txBody>
      </p:sp>
      <p:sp>
        <p:nvSpPr>
          <p:cNvPr id="178" name="15 hours of FLE classes…"/>
          <p:cNvSpPr txBox="1"/>
          <p:nvPr/>
        </p:nvSpPr>
        <p:spPr>
          <a:xfrm>
            <a:off x="629395" y="6449614"/>
            <a:ext cx="3563418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15 hours of FLE classes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Monday to Friday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+/- 375 AUD</a:t>
            </a:r>
          </a:p>
        </p:txBody>
      </p:sp>
      <p:sp>
        <p:nvSpPr>
          <p:cNvPr id="179" name="Accommodation"/>
          <p:cNvSpPr txBox="1"/>
          <p:nvPr/>
        </p:nvSpPr>
        <p:spPr>
          <a:xfrm>
            <a:off x="5965521" y="4506169"/>
            <a:ext cx="357887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Accommodation</a:t>
            </a:r>
          </a:p>
        </p:txBody>
      </p:sp>
      <p:sp>
        <p:nvSpPr>
          <p:cNvPr id="180" name="7 nights in a host family…"/>
          <p:cNvSpPr txBox="1"/>
          <p:nvPr/>
        </p:nvSpPr>
        <p:spPr>
          <a:xfrm>
            <a:off x="5842101" y="6247581"/>
            <a:ext cx="3545129" cy="2670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8 nights in a host family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(breakfast, dinner &amp;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transport morning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&amp; afternoon included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- to &amp; from CREIPAC)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+/- 770 AUD</a:t>
            </a:r>
          </a:p>
        </p:txBody>
      </p:sp>
      <p:sp>
        <p:nvSpPr>
          <p:cNvPr id="181" name="Rectangle"/>
          <p:cNvSpPr/>
          <p:nvPr/>
        </p:nvSpPr>
        <p:spPr>
          <a:xfrm>
            <a:off x="290012" y="221775"/>
            <a:ext cx="18916252" cy="3190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Budget - host family…"/>
          <p:cNvSpPr txBox="1"/>
          <p:nvPr/>
        </p:nvSpPr>
        <p:spPr>
          <a:xfrm>
            <a:off x="4651563" y="39888"/>
            <a:ext cx="12515699" cy="337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- host family</a:t>
            </a:r>
          </a:p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Package: 9 days / 8 nights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51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package includes</a:t>
            </a:r>
          </a:p>
        </p:txBody>
      </p:sp>
      <p:sp>
        <p:nvSpPr>
          <p:cNvPr id="183" name="4 excursions…"/>
          <p:cNvSpPr txBox="1"/>
          <p:nvPr/>
        </p:nvSpPr>
        <p:spPr>
          <a:xfrm>
            <a:off x="11091246" y="3419033"/>
            <a:ext cx="2907856" cy="2072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4 excursions </a:t>
            </a:r>
          </a:p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/ workshops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Included </a:t>
            </a:r>
          </a:p>
          <a:p>
            <a:pPr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 the package</a:t>
            </a:r>
          </a:p>
        </p:txBody>
      </p:sp>
      <p:sp>
        <p:nvSpPr>
          <p:cNvPr id="184" name="Transport"/>
          <p:cNvSpPr txBox="1"/>
          <p:nvPr/>
        </p:nvSpPr>
        <p:spPr>
          <a:xfrm>
            <a:off x="15545953" y="4506169"/>
            <a:ext cx="209868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Transport</a:t>
            </a:r>
          </a:p>
        </p:txBody>
      </p:sp>
      <p:sp>
        <p:nvSpPr>
          <p:cNvPr id="185" name="1 Welcome Breakfast CREIPAC…"/>
          <p:cNvSpPr txBox="1"/>
          <p:nvPr/>
        </p:nvSpPr>
        <p:spPr>
          <a:xfrm>
            <a:off x="18856294" y="5753434"/>
            <a:ext cx="4622902" cy="4067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 Welcome Breakfast CREIPAC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Lunch at CREIPAC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4 days</a:t>
            </a:r>
          </a:p>
          <a:p>
            <a:pPr>
              <a:defRPr sz="18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(big salad, water &amp; homemade cake)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Lunch at Host Family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 days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Total :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+/-175 AUD</a:t>
            </a:r>
          </a:p>
        </p:txBody>
      </p:sp>
      <p:sp>
        <p:nvSpPr>
          <p:cNvPr id="186" name="Meals"/>
          <p:cNvSpPr txBox="1"/>
          <p:nvPr/>
        </p:nvSpPr>
        <p:spPr>
          <a:xfrm>
            <a:off x="19374654" y="4506169"/>
            <a:ext cx="136752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Meals</a:t>
            </a:r>
          </a:p>
        </p:txBody>
      </p:sp>
      <p:sp>
        <p:nvSpPr>
          <p:cNvPr id="187" name="Airport Transfer…"/>
          <p:cNvSpPr txBox="1"/>
          <p:nvPr/>
        </p:nvSpPr>
        <p:spPr>
          <a:xfrm>
            <a:off x="15538454" y="5848677"/>
            <a:ext cx="2394510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Airport Transfer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Return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+/- 95 AUD</a:t>
            </a:r>
          </a:p>
        </p:txBody>
      </p:sp>
      <p:sp>
        <p:nvSpPr>
          <p:cNvPr id="188" name="Students only have to add their flight fare and their personal expenses…."/>
          <p:cNvSpPr txBox="1"/>
          <p:nvPr/>
        </p:nvSpPr>
        <p:spPr>
          <a:xfrm>
            <a:off x="1220703" y="9823670"/>
            <a:ext cx="16395866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Students only have to add their flight fare and their personal expenses….</a:t>
            </a:r>
          </a:p>
        </p:txBody>
      </p:sp>
      <p:sp>
        <p:nvSpPr>
          <p:cNvPr id="189" name="Budget for students :…"/>
          <p:cNvSpPr txBox="1"/>
          <p:nvPr/>
        </p:nvSpPr>
        <p:spPr>
          <a:xfrm>
            <a:off x="16560034" y="10906295"/>
            <a:ext cx="5724095" cy="145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for students :</a:t>
            </a:r>
          </a:p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+/- 1,650.00 + Flight</a:t>
            </a:r>
          </a:p>
        </p:txBody>
      </p:sp>
      <p:sp>
        <p:nvSpPr>
          <p:cNvPr id="190" name="Note : Air Calin is doing a Special…"/>
          <p:cNvSpPr txBox="1"/>
          <p:nvPr/>
        </p:nvSpPr>
        <p:spPr>
          <a:xfrm>
            <a:off x="3442336" y="10556262"/>
            <a:ext cx="7250202" cy="176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Air Calin is doing a Special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Fare at that time: +/- AUD 600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Departure Brisbane</a:t>
            </a:r>
          </a:p>
        </p:txBody>
      </p:sp>
      <p:sp>
        <p:nvSpPr>
          <p:cNvPr id="191" name="Guided Visit of the Tjibaou Cultural Centre…"/>
          <p:cNvSpPr txBox="1"/>
          <p:nvPr/>
        </p:nvSpPr>
        <p:spPr>
          <a:xfrm>
            <a:off x="10133989" y="5748918"/>
            <a:ext cx="5324971" cy="388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Tjibaou Cultural Centre 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(All levels)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penal colony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Maritime Museum (A2) </a:t>
            </a:r>
          </a:p>
          <a:p>
            <a:pPr lvl="1" indent="457200"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or Atelier théâtre (B1/B2)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Workshop « Wicker Work / Vannerie»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2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+/- 110.00</a:t>
            </a:r>
          </a:p>
        </p:txBody>
      </p:sp>
      <p:sp>
        <p:nvSpPr>
          <p:cNvPr id="192" name="(administration fee included)"/>
          <p:cNvSpPr txBox="1"/>
          <p:nvPr/>
        </p:nvSpPr>
        <p:spPr>
          <a:xfrm>
            <a:off x="17445452" y="12310042"/>
            <a:ext cx="395325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(administration fee included)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Capture d’écran 2023-03-03 à 18.14.44.png" descr="Capture d’écran 2023-03-03 à 18.1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8" y="227201"/>
            <a:ext cx="23963355" cy="130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pecial Regional…"/>
          <p:cNvSpPr txBox="1"/>
          <p:nvPr/>
        </p:nvSpPr>
        <p:spPr>
          <a:xfrm>
            <a:off x="18331363" y="7750750"/>
            <a:ext cx="461416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Special Regional </a:t>
            </a:r>
          </a:p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AF Network</a:t>
            </a:r>
          </a:p>
        </p:txBody>
      </p:sp>
      <p:sp>
        <p:nvSpPr>
          <p:cNvPr id="196" name="Rectangle"/>
          <p:cNvSpPr/>
          <p:nvPr/>
        </p:nvSpPr>
        <p:spPr>
          <a:xfrm>
            <a:off x="240545" y="5498910"/>
            <a:ext cx="24001422" cy="7298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Classes"/>
          <p:cNvSpPr txBox="1"/>
          <p:nvPr/>
        </p:nvSpPr>
        <p:spPr>
          <a:xfrm>
            <a:off x="1254445" y="4506169"/>
            <a:ext cx="176740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Classes</a:t>
            </a:r>
          </a:p>
        </p:txBody>
      </p:sp>
      <p:sp>
        <p:nvSpPr>
          <p:cNvPr id="198" name="15 hours of FLE classes…"/>
          <p:cNvSpPr txBox="1"/>
          <p:nvPr/>
        </p:nvSpPr>
        <p:spPr>
          <a:xfrm>
            <a:off x="629395" y="6449614"/>
            <a:ext cx="3563418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15 hours of FLE classes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Monday to Friday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+/- 375 AUD</a:t>
            </a:r>
          </a:p>
        </p:txBody>
      </p:sp>
      <p:sp>
        <p:nvSpPr>
          <p:cNvPr id="199" name="Accommodation"/>
          <p:cNvSpPr txBox="1"/>
          <p:nvPr/>
        </p:nvSpPr>
        <p:spPr>
          <a:xfrm>
            <a:off x="5965521" y="4506169"/>
            <a:ext cx="357887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Accommodation</a:t>
            </a:r>
          </a:p>
        </p:txBody>
      </p:sp>
      <p:sp>
        <p:nvSpPr>
          <p:cNvPr id="200" name="Rectangle"/>
          <p:cNvSpPr/>
          <p:nvPr/>
        </p:nvSpPr>
        <p:spPr>
          <a:xfrm>
            <a:off x="290012" y="221775"/>
            <a:ext cx="18916252" cy="3190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1" name="Budget - Nouvata Hotel…"/>
          <p:cNvSpPr txBox="1"/>
          <p:nvPr/>
        </p:nvSpPr>
        <p:spPr>
          <a:xfrm>
            <a:off x="4621111" y="238781"/>
            <a:ext cx="12515699" cy="3156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- Nouvata Hotel</a:t>
            </a:r>
          </a:p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Package: 9 days / 8 nights</a:t>
            </a:r>
          </a:p>
          <a:p>
            <a:pPr>
              <a:defRPr sz="10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51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package includes</a:t>
            </a:r>
          </a:p>
        </p:txBody>
      </p:sp>
      <p:sp>
        <p:nvSpPr>
          <p:cNvPr id="202" name="5 excursions…"/>
          <p:cNvSpPr txBox="1"/>
          <p:nvPr/>
        </p:nvSpPr>
        <p:spPr>
          <a:xfrm>
            <a:off x="10787328" y="4076029"/>
            <a:ext cx="2907856" cy="120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5 excursions </a:t>
            </a:r>
          </a:p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/ workshops</a:t>
            </a:r>
          </a:p>
        </p:txBody>
      </p:sp>
      <p:sp>
        <p:nvSpPr>
          <p:cNvPr id="203" name="Transport"/>
          <p:cNvSpPr txBox="1"/>
          <p:nvPr/>
        </p:nvSpPr>
        <p:spPr>
          <a:xfrm>
            <a:off x="15545953" y="4506169"/>
            <a:ext cx="209868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Transport</a:t>
            </a:r>
          </a:p>
        </p:txBody>
      </p:sp>
      <p:sp>
        <p:nvSpPr>
          <p:cNvPr id="204" name="1 Welcome Breakfast CREIPAC…"/>
          <p:cNvSpPr txBox="1"/>
          <p:nvPr/>
        </p:nvSpPr>
        <p:spPr>
          <a:xfrm>
            <a:off x="18879322" y="6087150"/>
            <a:ext cx="4622902" cy="2962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 Welcome Breakfast CREIPAC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Lunch at CREIPAC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4 days</a:t>
            </a:r>
          </a:p>
          <a:p>
            <a:pPr>
              <a:defRPr sz="18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(big salad, water &amp; homemade cake)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Total :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+/-135 AUD</a:t>
            </a:r>
          </a:p>
        </p:txBody>
      </p:sp>
      <p:sp>
        <p:nvSpPr>
          <p:cNvPr id="205" name="Meals"/>
          <p:cNvSpPr txBox="1"/>
          <p:nvPr/>
        </p:nvSpPr>
        <p:spPr>
          <a:xfrm>
            <a:off x="19374654" y="4506169"/>
            <a:ext cx="136752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Meals</a:t>
            </a:r>
          </a:p>
        </p:txBody>
      </p:sp>
      <p:sp>
        <p:nvSpPr>
          <p:cNvPr id="206" name="Airport Transfer…"/>
          <p:cNvSpPr txBox="1"/>
          <p:nvPr/>
        </p:nvSpPr>
        <p:spPr>
          <a:xfrm>
            <a:off x="15104673" y="5864900"/>
            <a:ext cx="2981250" cy="340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Airport Transfer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Return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+/- 95 AUD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Transport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to &amp; from CREIPAC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from the hotel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+/- 115 AUD </a:t>
            </a:r>
          </a:p>
        </p:txBody>
      </p:sp>
      <p:sp>
        <p:nvSpPr>
          <p:cNvPr id="207" name="Students have to add their flight fare, their meals at the hotel and their personal expenses…."/>
          <p:cNvSpPr txBox="1"/>
          <p:nvPr/>
        </p:nvSpPr>
        <p:spPr>
          <a:xfrm>
            <a:off x="217474" y="9965824"/>
            <a:ext cx="20745731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Students have to add their flight fare, their meals at the hotel and their personal expenses….</a:t>
            </a:r>
          </a:p>
        </p:txBody>
      </p:sp>
      <p:sp>
        <p:nvSpPr>
          <p:cNvPr id="208" name="Note : Air Calin is doing a Special…"/>
          <p:cNvSpPr txBox="1"/>
          <p:nvPr/>
        </p:nvSpPr>
        <p:spPr>
          <a:xfrm>
            <a:off x="756117" y="10458207"/>
            <a:ext cx="7250202" cy="176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Air Calin is doing a Special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Fare at that time: +/- AUD 600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Departure Brisbane</a:t>
            </a:r>
          </a:p>
        </p:txBody>
      </p:sp>
      <p:sp>
        <p:nvSpPr>
          <p:cNvPr id="209" name="Note : Continental Breakfast…"/>
          <p:cNvSpPr txBox="1"/>
          <p:nvPr/>
        </p:nvSpPr>
        <p:spPr>
          <a:xfrm>
            <a:off x="9155363" y="11134607"/>
            <a:ext cx="6171782" cy="12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Continental Breakfast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at the Nouvata costs +/- 40</a:t>
            </a:r>
          </a:p>
        </p:txBody>
      </p:sp>
      <p:sp>
        <p:nvSpPr>
          <p:cNvPr id="210" name="7 nights at the…"/>
          <p:cNvSpPr txBox="1"/>
          <p:nvPr/>
        </p:nvSpPr>
        <p:spPr>
          <a:xfrm>
            <a:off x="4710519" y="5590928"/>
            <a:ext cx="5694122" cy="395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8 nights at the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Nouvata Hotel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 a standard room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+/- 1,060 AUD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(Meals not included)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Room : 25m2 (3px max)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Air Cond - Kitchenette with fridge &amp; microwave- 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TV - desk - Limited Wifi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(Limit of 250Mo per day per room) </a:t>
            </a:r>
          </a:p>
        </p:txBody>
      </p:sp>
      <p:sp>
        <p:nvSpPr>
          <p:cNvPr id="211" name="Guided Visit of the Tjibaou Cultural Centre…"/>
          <p:cNvSpPr txBox="1"/>
          <p:nvPr/>
        </p:nvSpPr>
        <p:spPr>
          <a:xfrm>
            <a:off x="10133989" y="5748918"/>
            <a:ext cx="5324971" cy="388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Tjibaou Cultural Centre 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(All levels)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penal colony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Maritime Museum (A2) </a:t>
            </a:r>
          </a:p>
          <a:p>
            <a:pPr lvl="1" indent="457200"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or Atelier théâtre (B1/B2)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Workshop « Wicker Work / Vannerie»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2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+/- 110.00</a:t>
            </a:r>
          </a:p>
        </p:txBody>
      </p:sp>
      <p:sp>
        <p:nvSpPr>
          <p:cNvPr id="212" name="Budget for students :…"/>
          <p:cNvSpPr txBox="1"/>
          <p:nvPr/>
        </p:nvSpPr>
        <p:spPr>
          <a:xfrm>
            <a:off x="17927362" y="11009135"/>
            <a:ext cx="5724094" cy="145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for students :</a:t>
            </a:r>
          </a:p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+/- 2,000.00 + Flight</a:t>
            </a:r>
          </a:p>
        </p:txBody>
      </p:sp>
      <p:sp>
        <p:nvSpPr>
          <p:cNvPr id="213" name="(administration fee included)"/>
          <p:cNvSpPr txBox="1"/>
          <p:nvPr/>
        </p:nvSpPr>
        <p:spPr>
          <a:xfrm>
            <a:off x="18812780" y="12213573"/>
            <a:ext cx="395325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(administration fee included)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Capture d’écran 2023-03-03 à 18.14.44.png" descr="Capture d’écran 2023-03-03 à 18.1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8" y="227201"/>
            <a:ext cx="23963355" cy="130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pecial Regional…"/>
          <p:cNvSpPr txBox="1"/>
          <p:nvPr/>
        </p:nvSpPr>
        <p:spPr>
          <a:xfrm>
            <a:off x="18331363" y="7750750"/>
            <a:ext cx="461416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Special Regional </a:t>
            </a:r>
          </a:p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AF Network</a:t>
            </a:r>
          </a:p>
        </p:txBody>
      </p:sp>
      <p:sp>
        <p:nvSpPr>
          <p:cNvPr id="217" name="Rectangle"/>
          <p:cNvSpPr/>
          <p:nvPr/>
        </p:nvSpPr>
        <p:spPr>
          <a:xfrm>
            <a:off x="240545" y="5498910"/>
            <a:ext cx="24001422" cy="729841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8" name="Classes"/>
          <p:cNvSpPr txBox="1"/>
          <p:nvPr/>
        </p:nvSpPr>
        <p:spPr>
          <a:xfrm>
            <a:off x="1254445" y="4506169"/>
            <a:ext cx="176740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Classes</a:t>
            </a:r>
          </a:p>
        </p:txBody>
      </p:sp>
      <p:sp>
        <p:nvSpPr>
          <p:cNvPr id="219" name="15 hours of FLE classes…"/>
          <p:cNvSpPr txBox="1"/>
          <p:nvPr/>
        </p:nvSpPr>
        <p:spPr>
          <a:xfrm>
            <a:off x="629396" y="6449614"/>
            <a:ext cx="3563417" cy="193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15 hours of FLE classes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Monday to Friday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+/- 375 AUD</a:t>
            </a:r>
          </a:p>
        </p:txBody>
      </p:sp>
      <p:sp>
        <p:nvSpPr>
          <p:cNvPr id="220" name="Accommodation"/>
          <p:cNvSpPr txBox="1"/>
          <p:nvPr/>
        </p:nvSpPr>
        <p:spPr>
          <a:xfrm>
            <a:off x="5965521" y="4506169"/>
            <a:ext cx="357887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Accommodation</a:t>
            </a:r>
          </a:p>
        </p:txBody>
      </p:sp>
      <p:sp>
        <p:nvSpPr>
          <p:cNvPr id="221" name="7 nights at the…"/>
          <p:cNvSpPr txBox="1"/>
          <p:nvPr/>
        </p:nvSpPr>
        <p:spPr>
          <a:xfrm>
            <a:off x="5575817" y="5672130"/>
            <a:ext cx="4358285" cy="395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8 nights at the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LE LAGON HOTEL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 a studio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+/- 1,385 AUD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(Meals not included)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Room : 22m2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King Size bed - Terrasse - 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Kitchenette with fridge &amp; microwave </a:t>
            </a:r>
          </a:p>
          <a:p>
            <a:pPr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Terrasse - Hi Speed Internet</a:t>
            </a:r>
          </a:p>
        </p:txBody>
      </p:sp>
      <p:sp>
        <p:nvSpPr>
          <p:cNvPr id="222" name="Rectangle"/>
          <p:cNvSpPr/>
          <p:nvPr/>
        </p:nvSpPr>
        <p:spPr>
          <a:xfrm>
            <a:off x="290012" y="221775"/>
            <a:ext cx="18916252" cy="3190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3" name="Budget - Le Lagon Hotel…"/>
          <p:cNvSpPr txBox="1"/>
          <p:nvPr/>
        </p:nvSpPr>
        <p:spPr>
          <a:xfrm>
            <a:off x="4605956" y="30833"/>
            <a:ext cx="12515698" cy="335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- Le Lagon Hotel</a:t>
            </a:r>
          </a:p>
          <a:p>
            <a: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      Package: 9 days / 8 nights</a:t>
            </a:r>
          </a:p>
          <a:p>
            <a:pPr>
              <a:defRPr sz="23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51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package includes</a:t>
            </a:r>
          </a:p>
        </p:txBody>
      </p:sp>
      <p:sp>
        <p:nvSpPr>
          <p:cNvPr id="224" name="5 excursions…"/>
          <p:cNvSpPr txBox="1"/>
          <p:nvPr/>
        </p:nvSpPr>
        <p:spPr>
          <a:xfrm>
            <a:off x="10787328" y="4076029"/>
            <a:ext cx="2907856" cy="120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5 excursions </a:t>
            </a:r>
          </a:p>
          <a:p>
            <a: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/ workshops</a:t>
            </a:r>
          </a:p>
        </p:txBody>
      </p:sp>
      <p:sp>
        <p:nvSpPr>
          <p:cNvPr id="225" name="Transport"/>
          <p:cNvSpPr txBox="1"/>
          <p:nvPr/>
        </p:nvSpPr>
        <p:spPr>
          <a:xfrm>
            <a:off x="15545953" y="4506169"/>
            <a:ext cx="2098689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Transport</a:t>
            </a:r>
          </a:p>
        </p:txBody>
      </p:sp>
      <p:sp>
        <p:nvSpPr>
          <p:cNvPr id="226" name="1 Welcome Breakfast CREIPAC…"/>
          <p:cNvSpPr txBox="1"/>
          <p:nvPr/>
        </p:nvSpPr>
        <p:spPr>
          <a:xfrm>
            <a:off x="18879322" y="6077267"/>
            <a:ext cx="4622902" cy="3699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1 Welcome Breakfast CREIPAC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Lunch at CREIPAC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4 days</a:t>
            </a:r>
          </a:p>
          <a:p>
            <a:pPr>
              <a:defRPr sz="18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(big salad, water &amp; homemade cake)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Total :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+/-135 AUD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227" name="Meals"/>
          <p:cNvSpPr txBox="1"/>
          <p:nvPr/>
        </p:nvSpPr>
        <p:spPr>
          <a:xfrm>
            <a:off x="19374654" y="4506169"/>
            <a:ext cx="1367524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Meals</a:t>
            </a:r>
          </a:p>
        </p:txBody>
      </p:sp>
      <p:sp>
        <p:nvSpPr>
          <p:cNvPr id="228" name="Airport Transfer…"/>
          <p:cNvSpPr txBox="1"/>
          <p:nvPr/>
        </p:nvSpPr>
        <p:spPr>
          <a:xfrm>
            <a:off x="15408524" y="5765524"/>
            <a:ext cx="2981250" cy="3407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Airport Transfer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Return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+/- 95 AUD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Transport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to &amp; from CREIPAC 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from the hotel</a:t>
            </a:r>
          </a:p>
          <a:p>
            <a:pPr>
              <a:defRPr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+/- 115 AUD </a:t>
            </a:r>
          </a:p>
        </p:txBody>
      </p:sp>
      <p:sp>
        <p:nvSpPr>
          <p:cNvPr id="229" name="Students have to add their flight fare, their meals at the hotel and their personal expenses…."/>
          <p:cNvSpPr txBox="1"/>
          <p:nvPr/>
        </p:nvSpPr>
        <p:spPr>
          <a:xfrm>
            <a:off x="217474" y="9965824"/>
            <a:ext cx="20745731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Students have to add their flight fare, their meals at the hotel and their personal expenses….</a:t>
            </a:r>
          </a:p>
        </p:txBody>
      </p:sp>
      <p:sp>
        <p:nvSpPr>
          <p:cNvPr id="230" name="Note : Air Calin is doing a Special…"/>
          <p:cNvSpPr txBox="1"/>
          <p:nvPr/>
        </p:nvSpPr>
        <p:spPr>
          <a:xfrm>
            <a:off x="923232" y="10862233"/>
            <a:ext cx="7250203" cy="176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Air Calin is doing a Special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Fare at that time: +/- AUD 600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Departure Brisbane</a:t>
            </a:r>
          </a:p>
        </p:txBody>
      </p:sp>
      <p:sp>
        <p:nvSpPr>
          <p:cNvPr id="231" name="Note : Traditional Breakfast…"/>
          <p:cNvSpPr txBox="1"/>
          <p:nvPr/>
        </p:nvSpPr>
        <p:spPr>
          <a:xfrm>
            <a:off x="9940604" y="11020341"/>
            <a:ext cx="5927903" cy="120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Note : Traditional Breakfast </a:t>
            </a:r>
          </a:p>
          <a:p>
            <a:pPr>
              <a:defRPr sz="3700">
                <a:latin typeface="+mn-lt"/>
                <a:ea typeface="+mn-ea"/>
                <a:cs typeface="+mn-cs"/>
                <a:sym typeface="Helvetica Neue"/>
              </a:defRPr>
            </a:pPr>
            <a:r>
              <a:t>at Le Lagon costs +/- $25</a:t>
            </a:r>
          </a:p>
        </p:txBody>
      </p:sp>
      <p:sp>
        <p:nvSpPr>
          <p:cNvPr id="232" name="Guided Visit of the Tjibaou Cultural Centre…"/>
          <p:cNvSpPr txBox="1"/>
          <p:nvPr/>
        </p:nvSpPr>
        <p:spPr>
          <a:xfrm>
            <a:off x="10133989" y="5803825"/>
            <a:ext cx="5324971" cy="388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Tjibaou Cultural Centre 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(All levels)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penal colony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Guided Visit of the Maritime Museum (A2) </a:t>
            </a:r>
          </a:p>
          <a:p>
            <a:pPr lvl="1" indent="457200"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or Atelier théâtre (B1/B2)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marL="304800" indent="-304800" algn="l">
              <a:buSzPct val="123000"/>
              <a:buChar char="•"/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Workshop « Wicker Work / Vannerie»</a:t>
            </a:r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 algn="l">
              <a:defRPr sz="1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  <a:p>
            <a:pPr>
              <a:defRPr sz="2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+/- 110.00</a:t>
            </a:r>
          </a:p>
        </p:txBody>
      </p:sp>
      <p:sp>
        <p:nvSpPr>
          <p:cNvPr id="233" name="Budget for students :…"/>
          <p:cNvSpPr txBox="1"/>
          <p:nvPr/>
        </p:nvSpPr>
        <p:spPr>
          <a:xfrm>
            <a:off x="17776399" y="10822817"/>
            <a:ext cx="5724094" cy="1456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Budget for students :</a:t>
            </a:r>
          </a:p>
          <a:p>
            <a:pPr>
              <a:defRPr sz="4400" b="1">
                <a:solidFill>
                  <a:srgbClr val="EE230C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+/- 2,350.00 + Flight</a:t>
            </a:r>
          </a:p>
        </p:txBody>
      </p:sp>
      <p:sp>
        <p:nvSpPr>
          <p:cNvPr id="234" name="(administration fee included)"/>
          <p:cNvSpPr txBox="1"/>
          <p:nvPr/>
        </p:nvSpPr>
        <p:spPr>
          <a:xfrm>
            <a:off x="18661818" y="12320554"/>
            <a:ext cx="3953257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(administration fee included)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Capture d’écran 2023-03-03 à 18.14.44.png" descr="Capture d’écran 2023-03-03 à 18.1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8" y="227201"/>
            <a:ext cx="23963355" cy="130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pecial Regional…"/>
          <p:cNvSpPr txBox="1"/>
          <p:nvPr/>
        </p:nvSpPr>
        <p:spPr>
          <a:xfrm>
            <a:off x="18331363" y="7750750"/>
            <a:ext cx="461416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Special Regional </a:t>
            </a:r>
          </a:p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AF Network</a:t>
            </a:r>
          </a:p>
        </p:txBody>
      </p:sp>
      <p:sp>
        <p:nvSpPr>
          <p:cNvPr id="238" name="Rectangle"/>
          <p:cNvSpPr/>
          <p:nvPr/>
        </p:nvSpPr>
        <p:spPr>
          <a:xfrm>
            <a:off x="290012" y="221775"/>
            <a:ext cx="18916252" cy="3190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9" name="Optional Costs"/>
          <p:cNvSpPr txBox="1"/>
          <p:nvPr/>
        </p:nvSpPr>
        <p:spPr>
          <a:xfrm>
            <a:off x="7426268" y="1935869"/>
            <a:ext cx="6328144" cy="1142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Optional Costs</a:t>
            </a:r>
          </a:p>
        </p:txBody>
      </p:sp>
      <p:sp>
        <p:nvSpPr>
          <p:cNvPr id="240" name="Rectangle"/>
          <p:cNvSpPr/>
          <p:nvPr/>
        </p:nvSpPr>
        <p:spPr>
          <a:xfrm>
            <a:off x="280587" y="5042789"/>
            <a:ext cx="23963356" cy="8265209"/>
          </a:xfrm>
          <a:prstGeom prst="rect">
            <a:avLst/>
          </a:prstGeom>
          <a:solidFill>
            <a:srgbClr val="00AB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1" name="Rectangle"/>
          <p:cNvSpPr/>
          <p:nvPr/>
        </p:nvSpPr>
        <p:spPr>
          <a:xfrm>
            <a:off x="284146" y="3448556"/>
            <a:ext cx="19104246" cy="1934108"/>
          </a:xfrm>
          <a:prstGeom prst="rect">
            <a:avLst/>
          </a:prstGeom>
          <a:solidFill>
            <a:srgbClr val="00AB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42" name="Additional excursions :"/>
          <p:cNvSpPr txBox="1"/>
          <p:nvPr/>
        </p:nvSpPr>
        <p:spPr>
          <a:xfrm>
            <a:off x="2330504" y="4364158"/>
            <a:ext cx="6687808" cy="85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Additional excursions :</a:t>
            </a:r>
          </a:p>
        </p:txBody>
      </p:sp>
      <p:sp>
        <p:nvSpPr>
          <p:cNvPr id="243" name="Sunday 3rd September = All day excursion at the Amédée Island Lighthouse - Budget +/- 175.00"/>
          <p:cNvSpPr txBox="1"/>
          <p:nvPr/>
        </p:nvSpPr>
        <p:spPr>
          <a:xfrm>
            <a:off x="580497" y="5259992"/>
            <a:ext cx="19333719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1800" indent="-431800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Sunday 3rd September = All day excursion at the Amédée Island Lighthouse - Budget +/- 175.00 </a:t>
            </a:r>
          </a:p>
        </p:txBody>
      </p:sp>
      <p:sp>
        <p:nvSpPr>
          <p:cNvPr id="244" name="Saturday 9th September = All day excursion at the Parc de la Rivière Bleue - Budget +/- 180.00"/>
          <p:cNvSpPr txBox="1"/>
          <p:nvPr/>
        </p:nvSpPr>
        <p:spPr>
          <a:xfrm>
            <a:off x="611597" y="6174480"/>
            <a:ext cx="19028436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31800" indent="-431800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Saturday 9th September = All day excursion at the Parc de la Rivière Bleue - Budget +/- 180.00 </a:t>
            </a:r>
          </a:p>
        </p:txBody>
      </p:sp>
      <p:sp>
        <p:nvSpPr>
          <p:cNvPr id="245" name="The team at CREIPAC will give you tips on additional activities"/>
          <p:cNvSpPr txBox="1"/>
          <p:nvPr/>
        </p:nvSpPr>
        <p:spPr>
          <a:xfrm>
            <a:off x="3939117" y="7336801"/>
            <a:ext cx="12069548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The team at CREIPAC will give you tips on additional activities</a:t>
            </a:r>
          </a:p>
        </p:txBody>
      </p:sp>
      <p:sp>
        <p:nvSpPr>
          <p:cNvPr id="246" name="Food :"/>
          <p:cNvSpPr txBox="1"/>
          <p:nvPr/>
        </p:nvSpPr>
        <p:spPr>
          <a:xfrm>
            <a:off x="4687484" y="8886469"/>
            <a:ext cx="1973847" cy="858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Food :</a:t>
            </a:r>
          </a:p>
        </p:txBody>
      </p:sp>
      <p:sp>
        <p:nvSpPr>
          <p:cNvPr id="247" name="There is a bakery not far from the hotels, should you prefer to grab a coffee and…"/>
          <p:cNvSpPr txBox="1"/>
          <p:nvPr/>
        </p:nvSpPr>
        <p:spPr>
          <a:xfrm>
            <a:off x="2467046" y="9534473"/>
            <a:ext cx="15966543" cy="110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31800" indent="-431800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There is a bakery not far from the hotels, should you prefer to grab a coffee and </a:t>
            </a:r>
          </a:p>
          <a:p>
            <a: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 croissant/pain au chocolat before your class instead of the hotel breakfast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Capture d’écran 2023-03-03 à 18.14.44.png" descr="Capture d’écran 2023-03-03 à 18.14.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8" y="227201"/>
            <a:ext cx="23963355" cy="130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pecial Regional…"/>
          <p:cNvSpPr txBox="1"/>
          <p:nvPr/>
        </p:nvSpPr>
        <p:spPr>
          <a:xfrm>
            <a:off x="18331363" y="7750750"/>
            <a:ext cx="4614165" cy="1406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Special Regional </a:t>
            </a:r>
          </a:p>
          <a:p>
            <a:pPr>
              <a:defRPr sz="4300" b="1" i="1">
                <a:latin typeface="+mn-lt"/>
                <a:ea typeface="+mn-ea"/>
                <a:cs typeface="+mn-cs"/>
                <a:sym typeface="Helvetica Neue"/>
              </a:defRPr>
            </a:pPr>
            <a:r>
              <a:t>AF Network</a:t>
            </a:r>
          </a:p>
        </p:txBody>
      </p:sp>
      <p:sp>
        <p:nvSpPr>
          <p:cNvPr id="251" name="Rectangle"/>
          <p:cNvSpPr/>
          <p:nvPr/>
        </p:nvSpPr>
        <p:spPr>
          <a:xfrm>
            <a:off x="290012" y="221775"/>
            <a:ext cx="18916252" cy="319022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Terms &amp; Conditions"/>
          <p:cNvSpPr txBox="1"/>
          <p:nvPr/>
        </p:nvSpPr>
        <p:spPr>
          <a:xfrm>
            <a:off x="6680883" y="701765"/>
            <a:ext cx="8274407" cy="1142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 b="1">
                <a:solidFill>
                  <a:srgbClr val="00AB8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Terms &amp; Conditions</a:t>
            </a:r>
          </a:p>
        </p:txBody>
      </p:sp>
      <p:sp>
        <p:nvSpPr>
          <p:cNvPr id="253" name="Rectangle"/>
          <p:cNvSpPr/>
          <p:nvPr/>
        </p:nvSpPr>
        <p:spPr>
          <a:xfrm>
            <a:off x="238568" y="5042789"/>
            <a:ext cx="24005375" cy="8265209"/>
          </a:xfrm>
          <a:prstGeom prst="rect">
            <a:avLst/>
          </a:prstGeom>
          <a:solidFill>
            <a:srgbClr val="00AB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4" name="Rectangle"/>
          <p:cNvSpPr/>
          <p:nvPr/>
        </p:nvSpPr>
        <p:spPr>
          <a:xfrm>
            <a:off x="196015" y="2476714"/>
            <a:ext cx="19104246" cy="2740096"/>
          </a:xfrm>
          <a:prstGeom prst="rect">
            <a:avLst/>
          </a:prstGeom>
          <a:solidFill>
            <a:srgbClr val="00AB8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5" name="These package were put together by our associated school CREIPAC , the best address for…"/>
          <p:cNvSpPr txBox="1"/>
          <p:nvPr/>
        </p:nvSpPr>
        <p:spPr>
          <a:xfrm>
            <a:off x="1245218" y="4954004"/>
            <a:ext cx="18156201" cy="110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These package were put together by our associated school CREIPAC , the best address for</a:t>
            </a:r>
          </a:p>
          <a:p>
            <a:pPr algn="l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Immersion Stays in the Pacific.</a:t>
            </a:r>
          </a:p>
        </p:txBody>
      </p:sp>
      <p:sp>
        <p:nvSpPr>
          <p:cNvPr id="256" name="Students must book their own Air Fares (allowing them to arrive earlier and/or depart later in the week)."/>
          <p:cNvSpPr txBox="1"/>
          <p:nvPr/>
        </p:nvSpPr>
        <p:spPr>
          <a:xfrm>
            <a:off x="1245220" y="8847438"/>
            <a:ext cx="21478708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Students must book their own Air Fares (allowing them to arrive earlier and/or depart later in the week).</a:t>
            </a:r>
          </a:p>
        </p:txBody>
      </p:sp>
      <p:sp>
        <p:nvSpPr>
          <p:cNvPr id="257" name="A member of the Regional AF’s will accompany the students departing from Brisbane."/>
          <p:cNvSpPr txBox="1"/>
          <p:nvPr/>
        </p:nvSpPr>
        <p:spPr>
          <a:xfrm>
            <a:off x="1245219" y="9649593"/>
            <a:ext cx="20244732" cy="110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Cécile will accompany the students departing from Brisbane (Saturday 2nd September - time of flight to be confirmed). The return flight will be on Sunday 10th September - time of flight to be confirmed)</a:t>
            </a:r>
          </a:p>
        </p:txBody>
      </p:sp>
      <p:sp>
        <p:nvSpPr>
          <p:cNvPr id="258" name="A payment of $100 - equivalent to the administration fee - will be requested upon booking.  This amount will be refundable if the student or CREIPAC cancels before the 30th April."/>
          <p:cNvSpPr txBox="1"/>
          <p:nvPr/>
        </p:nvSpPr>
        <p:spPr>
          <a:xfrm>
            <a:off x="1245218" y="10848544"/>
            <a:ext cx="20757956" cy="110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Payment for the course, the accommodation, the food and the excursions will be processed in Noumea , upon your arrival.</a:t>
            </a:r>
          </a:p>
        </p:txBody>
      </p:sp>
      <p:sp>
        <p:nvSpPr>
          <p:cNvPr id="259" name="Deadline for Booking any of these packages is 30th April 2023"/>
          <p:cNvSpPr txBox="1"/>
          <p:nvPr/>
        </p:nvSpPr>
        <p:spPr>
          <a:xfrm>
            <a:off x="1245220" y="7601521"/>
            <a:ext cx="21478708" cy="110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Deadline for Booking any of these packages is 30th April 2023. A payment of $100 is required to secure your booking and cover the administration fee. </a:t>
            </a:r>
          </a:p>
        </p:txBody>
      </p:sp>
      <p:sp>
        <p:nvSpPr>
          <p:cNvPr id="260" name="Early Bookings are recommended as Places are Limited"/>
          <p:cNvSpPr txBox="1"/>
          <p:nvPr/>
        </p:nvSpPr>
        <p:spPr>
          <a:xfrm>
            <a:off x="1245220" y="6855965"/>
            <a:ext cx="21478708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Early Bookings are recommended as Places are Limited</a:t>
            </a:r>
          </a:p>
        </p:txBody>
      </p:sp>
      <p:sp>
        <p:nvSpPr>
          <p:cNvPr id="261" name="These package were put together by our associated school CREIPAC , the best address for…"/>
          <p:cNvSpPr txBox="1"/>
          <p:nvPr/>
        </p:nvSpPr>
        <p:spPr>
          <a:xfrm>
            <a:off x="1214834" y="3797601"/>
            <a:ext cx="14878838" cy="1105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The prices shown on this document are based on current exchange rates. </a:t>
            </a:r>
          </a:p>
          <a:p>
            <a:pPr algn="l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Amounts can vary slightly, due to exchange rates fluctuations.</a:t>
            </a:r>
          </a:p>
        </p:txBody>
      </p:sp>
      <p:sp>
        <p:nvSpPr>
          <p:cNvPr id="262" name="A payment of $100 - equivalent to the administration fee - will be requested upon booking.  This amount will be refundable if the student or CREIPAC cancels before the 30th April."/>
          <p:cNvSpPr txBox="1"/>
          <p:nvPr/>
        </p:nvSpPr>
        <p:spPr>
          <a:xfrm>
            <a:off x="1245219" y="12047494"/>
            <a:ext cx="20244732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Once you have chosen your package, you will receive an application form to fill in &amp; return to Cécile. </a:t>
            </a:r>
          </a:p>
        </p:txBody>
      </p:sp>
      <p:sp>
        <p:nvSpPr>
          <p:cNvPr id="263" name="Early Bookings are recommended as Places are Limited"/>
          <p:cNvSpPr txBox="1"/>
          <p:nvPr/>
        </p:nvSpPr>
        <p:spPr>
          <a:xfrm>
            <a:off x="1245220" y="6110409"/>
            <a:ext cx="21478708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This offer is exclusive to AF members &amp; Adult students. </a:t>
            </a:r>
          </a:p>
        </p:txBody>
      </p:sp>
      <p:sp>
        <p:nvSpPr>
          <p:cNvPr id="264" name="These package were put together by our associated school CREIPAC , the best address for…"/>
          <p:cNvSpPr txBox="1"/>
          <p:nvPr/>
        </p:nvSpPr>
        <p:spPr>
          <a:xfrm>
            <a:off x="1214834" y="2641197"/>
            <a:ext cx="17966208" cy="110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31800" indent="-431800" algn="l">
              <a:buSzPct val="40000"/>
              <a:buBlip>
                <a:blip r:embed="rId3"/>
              </a:buBlip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For homestay students, if your flight lands after 4pm, you will need to spend the first night </a:t>
            </a:r>
          </a:p>
          <a:p>
            <a:pPr algn="l"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at a hotel.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Capture d’écran 2023-03-03 à 17.51.37.png" descr="Capture d’écran 2023-03-03 à 17.51.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39" y="1482746"/>
            <a:ext cx="21360605" cy="1200305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Rectangle"/>
          <p:cNvSpPr/>
          <p:nvPr/>
        </p:nvSpPr>
        <p:spPr>
          <a:xfrm>
            <a:off x="7167785" y="7200875"/>
            <a:ext cx="3963302" cy="285258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8" name="NEWS FLASH!!!!"/>
          <p:cNvSpPr txBox="1"/>
          <p:nvPr/>
        </p:nvSpPr>
        <p:spPr>
          <a:xfrm>
            <a:off x="7298911" y="7347284"/>
            <a:ext cx="3701048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NEWS FLASH!!!!</a:t>
            </a:r>
          </a:p>
        </p:txBody>
      </p:sp>
      <p:sp>
        <p:nvSpPr>
          <p:cNvPr id="269" name="Regional AF’s…"/>
          <p:cNvSpPr txBox="1"/>
          <p:nvPr/>
        </p:nvSpPr>
        <p:spPr>
          <a:xfrm>
            <a:off x="7356771" y="8164176"/>
            <a:ext cx="3312034" cy="1919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Regional AF’s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Immersion Week 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in Noumea</a:t>
            </a:r>
          </a:p>
          <a:p>
            <a:pPr>
              <a:defRPr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2/09/23 - 10/09/23</a:t>
            </a:r>
          </a:p>
        </p:txBody>
      </p:sp>
      <p:sp>
        <p:nvSpPr>
          <p:cNvPr id="270" name="Ovale"/>
          <p:cNvSpPr/>
          <p:nvPr/>
        </p:nvSpPr>
        <p:spPr>
          <a:xfrm>
            <a:off x="2675189" y="1465366"/>
            <a:ext cx="12070879" cy="12037816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271" name="Capture d’écran 2023-03-08 à 13.54.54.png" descr="Capture d’écran 2023-03-08 à 13.54.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70" y="296322"/>
            <a:ext cx="5516715" cy="3606049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Useful Links"/>
          <p:cNvSpPr txBox="1"/>
          <p:nvPr/>
        </p:nvSpPr>
        <p:spPr>
          <a:xfrm>
            <a:off x="7579016" y="2579002"/>
            <a:ext cx="190317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Useful Links</a:t>
            </a:r>
          </a:p>
        </p:txBody>
      </p:sp>
      <p:sp>
        <p:nvSpPr>
          <p:cNvPr id="273" name="https://www.creipac.nc/en/homepage-4/"/>
          <p:cNvSpPr txBox="1"/>
          <p:nvPr/>
        </p:nvSpPr>
        <p:spPr>
          <a:xfrm>
            <a:off x="6039034" y="3441003"/>
            <a:ext cx="565160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https://www.creipac.nc/en/homepage-4/</a:t>
            </a:r>
          </a:p>
        </p:txBody>
      </p:sp>
      <p:sp>
        <p:nvSpPr>
          <p:cNvPr id="274" name="https://lelagon.nc/room_type/studio-chambre-hotel-noumea/"/>
          <p:cNvSpPr txBox="1"/>
          <p:nvPr/>
        </p:nvSpPr>
        <p:spPr>
          <a:xfrm>
            <a:off x="4320854" y="5217469"/>
            <a:ext cx="841949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https://lelagon.nc/room_type/studio-chambre-hotel-noumea/</a:t>
            </a:r>
          </a:p>
        </p:txBody>
      </p:sp>
      <p:sp>
        <p:nvSpPr>
          <p:cNvPr id="275" name="https://www.nouvata.nc/fr/chambres.html"/>
          <p:cNvSpPr txBox="1"/>
          <p:nvPr/>
        </p:nvSpPr>
        <p:spPr>
          <a:xfrm>
            <a:off x="5971066" y="4291617"/>
            <a:ext cx="5787543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https://www.nouvata.nc/fr/chambres.html</a:t>
            </a:r>
          </a:p>
        </p:txBody>
      </p:sp>
      <p:sp>
        <p:nvSpPr>
          <p:cNvPr id="276" name="https://amedeeisland.com/amedee-lighthouse/"/>
          <p:cNvSpPr txBox="1"/>
          <p:nvPr/>
        </p:nvSpPr>
        <p:spPr>
          <a:xfrm>
            <a:off x="5614906" y="6227898"/>
            <a:ext cx="649986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https://amedeeisland.com/amedee-lighthouse/</a:t>
            </a:r>
          </a:p>
        </p:txBody>
      </p:sp>
      <p:sp>
        <p:nvSpPr>
          <p:cNvPr id="277" name="CREIPAC"/>
          <p:cNvSpPr txBox="1"/>
          <p:nvPr/>
        </p:nvSpPr>
        <p:spPr>
          <a:xfrm>
            <a:off x="7799081" y="3087959"/>
            <a:ext cx="146304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CREIPAC</a:t>
            </a:r>
          </a:p>
        </p:txBody>
      </p:sp>
      <p:sp>
        <p:nvSpPr>
          <p:cNvPr id="278" name="NOUVATA"/>
          <p:cNvSpPr txBox="1"/>
          <p:nvPr/>
        </p:nvSpPr>
        <p:spPr>
          <a:xfrm>
            <a:off x="7766163" y="3935012"/>
            <a:ext cx="152887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NOUVATA</a:t>
            </a:r>
          </a:p>
        </p:txBody>
      </p:sp>
      <p:sp>
        <p:nvSpPr>
          <p:cNvPr id="279" name="LE LAGON"/>
          <p:cNvSpPr txBox="1"/>
          <p:nvPr/>
        </p:nvSpPr>
        <p:spPr>
          <a:xfrm>
            <a:off x="7700019" y="4804855"/>
            <a:ext cx="1661161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LE LAGON</a:t>
            </a:r>
          </a:p>
        </p:txBody>
      </p:sp>
      <p:sp>
        <p:nvSpPr>
          <p:cNvPr id="280" name="THE LIGHTHOUSE"/>
          <p:cNvSpPr txBox="1"/>
          <p:nvPr/>
        </p:nvSpPr>
        <p:spPr>
          <a:xfrm>
            <a:off x="7307174" y="5762102"/>
            <a:ext cx="2806905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THE LIGHTHOUSE</a:t>
            </a:r>
          </a:p>
        </p:txBody>
      </p:sp>
      <p:sp>
        <p:nvSpPr>
          <p:cNvPr id="281" name="TJIBAOU CULTURAL CENTER"/>
          <p:cNvSpPr txBox="1"/>
          <p:nvPr/>
        </p:nvSpPr>
        <p:spPr>
          <a:xfrm>
            <a:off x="6283158" y="6732609"/>
            <a:ext cx="449488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TJIBAOU CULTURAL CENTER</a:t>
            </a:r>
          </a:p>
        </p:txBody>
      </p:sp>
      <p:sp>
        <p:nvSpPr>
          <p:cNvPr id="282" name="PENAL COLONY"/>
          <p:cNvSpPr txBox="1"/>
          <p:nvPr/>
        </p:nvSpPr>
        <p:spPr>
          <a:xfrm>
            <a:off x="7267967" y="7652566"/>
            <a:ext cx="252526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PENAL COLONY</a:t>
            </a:r>
          </a:p>
        </p:txBody>
      </p:sp>
      <p:sp>
        <p:nvSpPr>
          <p:cNvPr id="283" name="https://museemaritime.nc/english/"/>
          <p:cNvSpPr txBox="1"/>
          <p:nvPr/>
        </p:nvSpPr>
        <p:spPr>
          <a:xfrm>
            <a:off x="6324499" y="9303152"/>
            <a:ext cx="4772255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https://museemaritime.nc/english/</a:t>
            </a:r>
          </a:p>
        </p:txBody>
      </p:sp>
      <p:sp>
        <p:nvSpPr>
          <p:cNvPr id="284" name="MARITIME MUSEUM"/>
          <p:cNvSpPr txBox="1"/>
          <p:nvPr/>
        </p:nvSpPr>
        <p:spPr>
          <a:xfrm>
            <a:off x="6836902" y="8732793"/>
            <a:ext cx="3144317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MARITIME MUSEUM</a:t>
            </a:r>
          </a:p>
        </p:txBody>
      </p:sp>
      <p:sp>
        <p:nvSpPr>
          <p:cNvPr id="285" name="PARC OF THE BLUE RIVER"/>
          <p:cNvSpPr txBox="1"/>
          <p:nvPr/>
        </p:nvSpPr>
        <p:spPr>
          <a:xfrm>
            <a:off x="6381836" y="9813018"/>
            <a:ext cx="4054450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PARC OF THE BLUE RIVER</a:t>
            </a:r>
          </a:p>
        </p:txBody>
      </p:sp>
      <p:pic>
        <p:nvPicPr>
          <p:cNvPr id="286" name="Capture d’écran 2023-03-09 à 11.12.02.png" descr="Capture d’écran 2023-03-09 à 11.12.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014" y="5107789"/>
            <a:ext cx="11693013" cy="7711069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https://www.newcaledonia.travel/nz/noumea/tjibaou-cultural-center"/>
          <p:cNvSpPr txBox="1"/>
          <p:nvPr/>
        </p:nvSpPr>
        <p:spPr>
          <a:xfrm>
            <a:off x="4213435" y="7196039"/>
            <a:ext cx="9302802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https://www.newcaledonia.travel/nz/noumea/tjibaou-cultural-center</a:t>
            </a:r>
          </a:p>
        </p:txBody>
      </p:sp>
      <p:sp>
        <p:nvSpPr>
          <p:cNvPr id="288" name="https://www.newcaledonia.travel/nz/west-coast/moindou/fort-teremba"/>
          <p:cNvSpPr txBox="1"/>
          <p:nvPr/>
        </p:nvSpPr>
        <p:spPr>
          <a:xfrm>
            <a:off x="4013182" y="8162128"/>
            <a:ext cx="9703309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https://www.newcaledonia.travel/nz/west-coast/moindou/fort-teremba</a:t>
            </a:r>
          </a:p>
        </p:txBody>
      </p:sp>
      <p:sp>
        <p:nvSpPr>
          <p:cNvPr id="289" name="https://www.newcaledonia.travel/nz/great-south/yate/blue-river-park"/>
          <p:cNvSpPr txBox="1"/>
          <p:nvPr/>
        </p:nvSpPr>
        <p:spPr>
          <a:xfrm>
            <a:off x="4296616" y="10269239"/>
            <a:ext cx="9432342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https://www.newcaledonia.travel/nz/great-south/yate/blue-river-park</a:t>
            </a:r>
          </a:p>
        </p:txBody>
      </p:sp>
      <p:pic>
        <p:nvPicPr>
          <p:cNvPr id="290" name="LOGO.png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5452" y="11063006"/>
            <a:ext cx="3438772" cy="2189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Custom</PresentationFormat>
  <Paragraphs>307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Valma-Brendan</dc:creator>
  <cp:lastModifiedBy>Valma Dyer</cp:lastModifiedBy>
  <cp:revision>1</cp:revision>
  <dcterms:modified xsi:type="dcterms:W3CDTF">2023-03-23T07:15:23Z</dcterms:modified>
</cp:coreProperties>
</file>